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0"/>
  </p:notesMasterIdLst>
  <p:sldIdLst>
    <p:sldId id="256" r:id="rId2"/>
    <p:sldId id="341" r:id="rId3"/>
    <p:sldId id="342" r:id="rId4"/>
    <p:sldId id="343" r:id="rId5"/>
    <p:sldId id="340" r:id="rId6"/>
    <p:sldId id="344" r:id="rId7"/>
    <p:sldId id="345" r:id="rId8"/>
    <p:sldId id="34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p:restoredTop sz="96327"/>
  </p:normalViewPr>
  <p:slideViewPr>
    <p:cSldViewPr snapToGrid="0">
      <p:cViewPr varScale="1">
        <p:scale>
          <a:sx n="109" d="100"/>
          <a:sy n="109" d="100"/>
        </p:scale>
        <p:origin x="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3ADC8-0AFD-F647-904F-5290280CD8F0}" type="datetimeFigureOut">
              <a:rPr lang="en-US" smtClean="0"/>
              <a:t>11/21/23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9D1A8-2CED-F648-86C0-653227D296B0}" type="slidenum">
              <a:rPr lang="en-US" smtClean="0"/>
              <a:t>‹#›</a:t>
            </a:fld>
            <a:endParaRPr lang="en-US"/>
          </a:p>
        </p:txBody>
      </p:sp>
    </p:spTree>
    <p:extLst>
      <p:ext uri="{BB962C8B-B14F-4D97-AF65-F5344CB8AC3E}">
        <p14:creationId xmlns:p14="http://schemas.microsoft.com/office/powerpoint/2010/main" val="1249487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BD1637-0D27-F54B-A3CE-C829B5942E2D}" type="datetimeFigureOut">
              <a:rPr lang="en-US" smtClean="0"/>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866410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BD1637-0D27-F54B-A3CE-C829B5942E2D}" type="datetimeFigureOut">
              <a:rPr lang="en-US" smtClean="0"/>
              <a:t>11/21/23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4138587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BD1637-0D27-F54B-A3CE-C829B5942E2D}" type="datetimeFigureOut">
              <a:rPr lang="en-US" smtClean="0"/>
              <a:t>11/21/23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17083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BD1637-0D27-F54B-A3CE-C829B5942E2D}" type="datetimeFigureOut">
              <a:rPr lang="en-US" smtClean="0"/>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1347031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BD1637-0D27-F54B-A3CE-C829B5942E2D}" type="datetimeFigureOut">
              <a:rPr lang="en-US" smtClean="0"/>
              <a:t>11/21/23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301409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2BD1637-0D27-F54B-A3CE-C829B5942E2D}" type="datetimeFigureOut">
              <a:rPr lang="en-US" smtClean="0"/>
              <a:t>11/21/23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4058854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2BD1637-0D27-F54B-A3CE-C829B5942E2D}" type="datetimeFigureOut">
              <a:rPr lang="en-US" smtClean="0"/>
              <a:t>11/21/23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211858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42BD1637-0D27-F54B-A3CE-C829B5942E2D}" type="datetimeFigureOut">
              <a:rPr lang="en-US" smtClean="0"/>
              <a:t>11/21/23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180865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2BD1637-0D27-F54B-A3CE-C829B5942E2D}" type="datetimeFigureOut">
              <a:rPr lang="en-US" smtClean="0"/>
              <a:t>11/21/23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151612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2BD1637-0D27-F54B-A3CE-C829B5942E2D}" type="datetimeFigureOut">
              <a:rPr lang="en-US" smtClean="0"/>
              <a:t>11/21/23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24090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2BD1637-0D27-F54B-A3CE-C829B5942E2D}" type="datetimeFigureOut">
              <a:rPr lang="en-US" smtClean="0"/>
              <a:t>11/21/23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812692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2BD1637-0D27-F54B-A3CE-C829B5942E2D}" type="datetimeFigureOut">
              <a:rPr lang="en-US" smtClean="0"/>
              <a:t>11/21/23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1334A3DE-C3B1-C348-81C2-8098AECCFFB8}" type="slidenum">
              <a:rPr lang="en-US" smtClean="0"/>
              <a:t>‹#›</a:t>
            </a:fld>
            <a:endParaRPr lang="en-US"/>
          </a:p>
        </p:txBody>
      </p:sp>
    </p:spTree>
    <p:extLst>
      <p:ext uri="{BB962C8B-B14F-4D97-AF65-F5344CB8AC3E}">
        <p14:creationId xmlns:p14="http://schemas.microsoft.com/office/powerpoint/2010/main" val="1757603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10F45-9978-8FDF-1ACE-97A8086F0D9E}"/>
              </a:ext>
            </a:extLst>
          </p:cNvPr>
          <p:cNvSpPr>
            <a:spLocks noGrp="1"/>
          </p:cNvSpPr>
          <p:nvPr>
            <p:ph type="ctrTitle"/>
          </p:nvPr>
        </p:nvSpPr>
        <p:spPr/>
        <p:txBody>
          <a:bodyPr>
            <a:normAutofit/>
          </a:bodyPr>
          <a:lstStyle/>
          <a:p>
            <a:r>
              <a:rPr lang="en-US" dirty="0"/>
              <a:t>Practicing Inference</a:t>
            </a:r>
          </a:p>
        </p:txBody>
      </p:sp>
      <p:sp>
        <p:nvSpPr>
          <p:cNvPr id="3" name="Subtitle 2">
            <a:extLst>
              <a:ext uri="{FF2B5EF4-FFF2-40B4-BE49-F238E27FC236}">
                <a16:creationId xmlns:a16="http://schemas.microsoft.com/office/drawing/2014/main" id="{392E18FD-81DF-1C19-AC53-06675BB5943B}"/>
              </a:ext>
            </a:extLst>
          </p:cNvPr>
          <p:cNvSpPr>
            <a:spLocks noGrp="1"/>
          </p:cNvSpPr>
          <p:nvPr>
            <p:ph type="subTitle" idx="1"/>
          </p:nvPr>
        </p:nvSpPr>
        <p:spPr/>
        <p:txBody>
          <a:bodyPr>
            <a:normAutofit fontScale="85000" lnSpcReduction="20000"/>
          </a:bodyPr>
          <a:lstStyle/>
          <a:p>
            <a:r>
              <a:rPr lang="en-US" sz="3000" dirty="0"/>
              <a:t>Dr. Ab Mosca (they/them)</a:t>
            </a:r>
          </a:p>
          <a:p>
            <a:r>
              <a:rPr lang="en-US" sz="1900" i="1" dirty="0"/>
              <a:t>Slides based off slides courtesy of </a:t>
            </a:r>
            <a:r>
              <a:rPr lang="en-US" sz="1900" i="1" dirty="0" err="1"/>
              <a:t>OpenIntro</a:t>
            </a:r>
            <a:r>
              <a:rPr lang="en-US" sz="1900" i="1" dirty="0"/>
              <a:t> and John </a:t>
            </a:r>
            <a:r>
              <a:rPr lang="en-US" sz="1900" i="1" dirty="0" err="1"/>
              <a:t>McGreedy</a:t>
            </a:r>
            <a:r>
              <a:rPr lang="en-US" sz="1900" i="1" dirty="0"/>
              <a:t> of Johns Hopkins University </a:t>
            </a:r>
          </a:p>
        </p:txBody>
      </p:sp>
    </p:spTree>
    <p:extLst>
      <p:ext uri="{BB962C8B-B14F-4D97-AF65-F5344CB8AC3E}">
        <p14:creationId xmlns:p14="http://schemas.microsoft.com/office/powerpoint/2010/main" val="1384999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5C230-344B-5805-48E2-E3A372A0A9B1}"/>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07D8990C-90A7-375B-8AE5-BAF716E11271}"/>
              </a:ext>
            </a:extLst>
          </p:cNvPr>
          <p:cNvSpPr>
            <a:spLocks noGrp="1"/>
          </p:cNvSpPr>
          <p:nvPr>
            <p:ph idx="1"/>
          </p:nvPr>
        </p:nvSpPr>
        <p:spPr/>
        <p:txBody>
          <a:bodyPr>
            <a:normAutofit/>
          </a:bodyPr>
          <a:lstStyle/>
          <a:p>
            <a:r>
              <a:rPr lang="en-US" sz="2400" dirty="0"/>
              <a:t>Have some fun </a:t>
            </a:r>
          </a:p>
          <a:p>
            <a:r>
              <a:rPr lang="en-US" sz="2400" dirty="0"/>
              <a:t>Recap Inference for Proportions</a:t>
            </a:r>
          </a:p>
          <a:p>
            <a:r>
              <a:rPr lang="en-US" sz="2400" dirty="0"/>
              <a:t>Recap Inference for Means  </a:t>
            </a:r>
          </a:p>
        </p:txBody>
      </p:sp>
    </p:spTree>
    <p:extLst>
      <p:ext uri="{BB962C8B-B14F-4D97-AF65-F5344CB8AC3E}">
        <p14:creationId xmlns:p14="http://schemas.microsoft.com/office/powerpoint/2010/main" val="182690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B022-47D7-0FBF-4CBB-E1601AEBD683}"/>
              </a:ext>
            </a:extLst>
          </p:cNvPr>
          <p:cNvSpPr>
            <a:spLocks noGrp="1"/>
          </p:cNvSpPr>
          <p:nvPr>
            <p:ph type="title"/>
          </p:nvPr>
        </p:nvSpPr>
        <p:spPr/>
        <p:txBody>
          <a:bodyPr/>
          <a:lstStyle/>
          <a:p>
            <a:r>
              <a:rPr lang="en-US" dirty="0"/>
              <a:t>So far…</a:t>
            </a:r>
          </a:p>
        </p:txBody>
      </p:sp>
      <p:sp>
        <p:nvSpPr>
          <p:cNvPr id="3" name="Content Placeholder 2">
            <a:extLst>
              <a:ext uri="{FF2B5EF4-FFF2-40B4-BE49-F238E27FC236}">
                <a16:creationId xmlns:a16="http://schemas.microsoft.com/office/drawing/2014/main" id="{33EDABCD-B404-2C8C-A7A6-19DB27D7244B}"/>
              </a:ext>
            </a:extLst>
          </p:cNvPr>
          <p:cNvSpPr>
            <a:spLocks noGrp="1"/>
          </p:cNvSpPr>
          <p:nvPr>
            <p:ph idx="1"/>
          </p:nvPr>
        </p:nvSpPr>
        <p:spPr/>
        <p:txBody>
          <a:bodyPr anchor="t">
            <a:normAutofit/>
          </a:bodyPr>
          <a:lstStyle/>
          <a:p>
            <a:r>
              <a:rPr lang="en-US" sz="2800" dirty="0"/>
              <a:t>Hypothesis test for a difference between a sample proportion and a population proportion </a:t>
            </a:r>
          </a:p>
          <a:p>
            <a:pPr lvl="1"/>
            <a:r>
              <a:rPr lang="en-US" sz="2400" dirty="0"/>
              <a:t>What are the parameters of interest? </a:t>
            </a:r>
          </a:p>
          <a:p>
            <a:pPr lvl="1"/>
            <a:r>
              <a:rPr lang="en-US" sz="2400" dirty="0"/>
              <a:t>What are the conditions?</a:t>
            </a:r>
          </a:p>
          <a:p>
            <a:pPr lvl="1"/>
            <a:r>
              <a:rPr lang="en-US" sz="2400" dirty="0"/>
              <a:t>What is the test statistic?</a:t>
            </a:r>
          </a:p>
          <a:p>
            <a:r>
              <a:rPr lang="en-US" sz="2800" dirty="0"/>
              <a:t>Hypothesis test for a difference between two proportions </a:t>
            </a:r>
          </a:p>
          <a:p>
            <a:pPr lvl="1"/>
            <a:r>
              <a:rPr lang="en-US" sz="2400" dirty="0"/>
              <a:t>What are the parameters of interest? </a:t>
            </a:r>
          </a:p>
          <a:p>
            <a:pPr lvl="1"/>
            <a:r>
              <a:rPr lang="en-US" sz="2400" dirty="0"/>
              <a:t>What are the conditions?</a:t>
            </a:r>
          </a:p>
          <a:p>
            <a:pPr lvl="1"/>
            <a:r>
              <a:rPr lang="en-US" sz="2400" dirty="0"/>
              <a:t>What is the test statistic?</a:t>
            </a:r>
          </a:p>
        </p:txBody>
      </p:sp>
    </p:spTree>
    <p:extLst>
      <p:ext uri="{BB962C8B-B14F-4D97-AF65-F5344CB8AC3E}">
        <p14:creationId xmlns:p14="http://schemas.microsoft.com/office/powerpoint/2010/main" val="398286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B022-47D7-0FBF-4CBB-E1601AEBD683}"/>
              </a:ext>
            </a:extLst>
          </p:cNvPr>
          <p:cNvSpPr>
            <a:spLocks noGrp="1"/>
          </p:cNvSpPr>
          <p:nvPr>
            <p:ph type="title"/>
          </p:nvPr>
        </p:nvSpPr>
        <p:spPr/>
        <p:txBody>
          <a:bodyPr/>
          <a:lstStyle/>
          <a:p>
            <a:r>
              <a:rPr lang="en-US" dirty="0"/>
              <a:t>So far…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EDABCD-B404-2C8C-A7A6-19DB27D7244B}"/>
                  </a:ext>
                </a:extLst>
              </p:cNvPr>
              <p:cNvSpPr>
                <a:spLocks noGrp="1"/>
              </p:cNvSpPr>
              <p:nvPr>
                <p:ph idx="1"/>
              </p:nvPr>
            </p:nvSpPr>
            <p:spPr/>
            <p:txBody>
              <a:bodyPr anchor="t">
                <a:normAutofit fontScale="85000" lnSpcReduction="20000"/>
              </a:bodyPr>
              <a:lstStyle/>
              <a:p>
                <a:r>
                  <a:rPr lang="en-US" sz="2800" dirty="0"/>
                  <a:t>Hypothesis test for a difference between a sample proportion and a population proportion </a:t>
                </a:r>
              </a:p>
              <a:p>
                <a:pPr lvl="1"/>
                <a:r>
                  <a:rPr lang="en-US" sz="2400" dirty="0"/>
                  <a:t>What are the parameters of interest? </a:t>
                </a:r>
              </a:p>
              <a:p>
                <a:pPr lvl="2"/>
                <a14:m>
                  <m:oMath xmlns:m="http://schemas.openxmlformats.org/officeDocument/2006/math">
                    <m:acc>
                      <m:accPr>
                        <m:chr m:val="̂"/>
                        <m:ctrlPr>
                          <a:rPr lang="en-US" sz="2200" i="1" smtClean="0">
                            <a:solidFill>
                              <a:srgbClr val="FFC000"/>
                            </a:solidFill>
                            <a:latin typeface="Cambria Math" panose="02040503050406030204" pitchFamily="18" charset="0"/>
                          </a:rPr>
                        </m:ctrlPr>
                      </m:accPr>
                      <m:e>
                        <m:r>
                          <a:rPr lang="en-US" sz="2200" b="0" i="1" smtClean="0">
                            <a:solidFill>
                              <a:srgbClr val="FFC000"/>
                            </a:solidFill>
                            <a:latin typeface="Cambria Math" panose="02040503050406030204" pitchFamily="18" charset="0"/>
                          </a:rPr>
                          <m:t>𝑝</m:t>
                        </m:r>
                      </m:e>
                    </m:acc>
                    <m:r>
                      <a:rPr lang="en-US" sz="2200" b="0" i="1" smtClean="0">
                        <a:solidFill>
                          <a:srgbClr val="FFC000"/>
                        </a:solidFill>
                        <a:latin typeface="Cambria Math" panose="02040503050406030204" pitchFamily="18" charset="0"/>
                      </a:rPr>
                      <m:t>, </m:t>
                    </m:r>
                    <m:r>
                      <a:rPr lang="en-US" sz="2200" b="0" i="1" smtClean="0">
                        <a:solidFill>
                          <a:srgbClr val="FFC000"/>
                        </a:solidFill>
                        <a:latin typeface="Cambria Math" panose="02040503050406030204" pitchFamily="18" charset="0"/>
                      </a:rPr>
                      <m:t>𝑝</m:t>
                    </m:r>
                  </m:oMath>
                </a14:m>
                <a:r>
                  <a:rPr lang="en-US" sz="2200" dirty="0">
                    <a:solidFill>
                      <a:srgbClr val="FFC000"/>
                    </a:solidFill>
                  </a:rPr>
                  <a:t> (point estimate, population parameter) </a:t>
                </a:r>
              </a:p>
              <a:p>
                <a:pPr lvl="1"/>
                <a:r>
                  <a:rPr lang="en-US" sz="2400" dirty="0"/>
                  <a:t>What are the conditions?</a:t>
                </a:r>
              </a:p>
              <a:p>
                <a:pPr lvl="2"/>
                <a:r>
                  <a:rPr lang="en-US" sz="2200" dirty="0">
                    <a:solidFill>
                      <a:srgbClr val="FFC000"/>
                    </a:solidFill>
                  </a:rPr>
                  <a:t>Independence, &gt;= 10 successes and failures </a:t>
                </a:r>
              </a:p>
              <a:p>
                <a:pPr lvl="1"/>
                <a:r>
                  <a:rPr lang="en-US" sz="2400" dirty="0"/>
                  <a:t>What is the test statistic?</a:t>
                </a:r>
              </a:p>
              <a:p>
                <a:pPr lvl="2"/>
                <a:r>
                  <a:rPr lang="en-US" sz="2200" dirty="0">
                    <a:solidFill>
                      <a:srgbClr val="FFC000"/>
                    </a:solidFill>
                  </a:rPr>
                  <a:t>T-score or Z-score</a:t>
                </a:r>
              </a:p>
              <a:p>
                <a:r>
                  <a:rPr lang="en-US" sz="2800" dirty="0"/>
                  <a:t>Hypothesis test for a difference between two proportions </a:t>
                </a:r>
              </a:p>
              <a:p>
                <a:pPr lvl="1"/>
                <a:r>
                  <a:rPr lang="en-US" sz="2400" dirty="0"/>
                  <a:t>What are the parameters of interest? </a:t>
                </a:r>
              </a:p>
              <a:p>
                <a:pPr lvl="2"/>
                <a14:m>
                  <m:oMath xmlns:m="http://schemas.openxmlformats.org/officeDocument/2006/math">
                    <m:sSub>
                      <m:sSubPr>
                        <m:ctrlPr>
                          <a:rPr lang="en-US" sz="2200" i="1" smtClean="0">
                            <a:solidFill>
                              <a:srgbClr val="FFC000"/>
                            </a:solidFill>
                            <a:latin typeface="Cambria Math" panose="02040503050406030204" pitchFamily="18" charset="0"/>
                          </a:rPr>
                        </m:ctrlPr>
                      </m:sSubPr>
                      <m:e>
                        <m:acc>
                          <m:accPr>
                            <m:chr m:val="̂"/>
                            <m:ctrlPr>
                              <a:rPr lang="en-US" sz="2200" i="1">
                                <a:solidFill>
                                  <a:srgbClr val="FFC000"/>
                                </a:solidFill>
                                <a:latin typeface="Cambria Math" panose="02040503050406030204" pitchFamily="18" charset="0"/>
                              </a:rPr>
                            </m:ctrlPr>
                          </m:accPr>
                          <m:e>
                            <m:r>
                              <a:rPr lang="en-US" sz="2200" i="1">
                                <a:solidFill>
                                  <a:srgbClr val="FFC000"/>
                                </a:solidFill>
                                <a:latin typeface="Cambria Math" panose="02040503050406030204" pitchFamily="18" charset="0"/>
                              </a:rPr>
                              <m:t>𝑝</m:t>
                            </m:r>
                          </m:e>
                        </m:acc>
                      </m:e>
                      <m:sub>
                        <m:r>
                          <a:rPr lang="en-US" sz="2200" b="0" i="1" smtClean="0">
                            <a:solidFill>
                              <a:srgbClr val="FFC000"/>
                            </a:solidFill>
                            <a:latin typeface="Cambria Math" panose="02040503050406030204" pitchFamily="18" charset="0"/>
                          </a:rPr>
                          <m:t>1</m:t>
                        </m:r>
                      </m:sub>
                    </m:sSub>
                    <m:r>
                      <a:rPr lang="en-US" sz="2200" b="0" i="1" smtClean="0">
                        <a:solidFill>
                          <a:srgbClr val="FFC000"/>
                        </a:solidFill>
                        <a:latin typeface="Cambria Math" panose="02040503050406030204" pitchFamily="18" charset="0"/>
                      </a:rPr>
                      <m:t>−</m:t>
                    </m:r>
                    <m:sSub>
                      <m:sSubPr>
                        <m:ctrlPr>
                          <a:rPr lang="en-US" sz="2200" i="1">
                            <a:solidFill>
                              <a:srgbClr val="FFC000"/>
                            </a:solidFill>
                            <a:latin typeface="Cambria Math" panose="02040503050406030204" pitchFamily="18" charset="0"/>
                          </a:rPr>
                        </m:ctrlPr>
                      </m:sSubPr>
                      <m:e>
                        <m:acc>
                          <m:accPr>
                            <m:chr m:val="̂"/>
                            <m:ctrlPr>
                              <a:rPr lang="en-US" sz="2200" i="1">
                                <a:solidFill>
                                  <a:srgbClr val="FFC000"/>
                                </a:solidFill>
                                <a:latin typeface="Cambria Math" panose="02040503050406030204" pitchFamily="18" charset="0"/>
                              </a:rPr>
                            </m:ctrlPr>
                          </m:accPr>
                          <m:e>
                            <m:r>
                              <a:rPr lang="en-US" sz="2200" i="1">
                                <a:solidFill>
                                  <a:srgbClr val="FFC000"/>
                                </a:solidFill>
                                <a:latin typeface="Cambria Math" panose="02040503050406030204" pitchFamily="18" charset="0"/>
                              </a:rPr>
                              <m:t>𝑝</m:t>
                            </m:r>
                          </m:e>
                        </m:acc>
                      </m:e>
                      <m:sub>
                        <m:r>
                          <a:rPr lang="en-US" sz="2200" b="0" i="1" smtClean="0">
                            <a:solidFill>
                              <a:srgbClr val="FFC000"/>
                            </a:solidFill>
                            <a:latin typeface="Cambria Math" panose="02040503050406030204" pitchFamily="18" charset="0"/>
                          </a:rPr>
                          <m:t>2</m:t>
                        </m:r>
                      </m:sub>
                    </m:sSub>
                    <m:r>
                      <a:rPr lang="en-US" sz="2200" b="0" i="1" smtClean="0">
                        <a:solidFill>
                          <a:srgbClr val="FFC000"/>
                        </a:solidFill>
                        <a:latin typeface="Cambria Math" panose="02040503050406030204" pitchFamily="18" charset="0"/>
                      </a:rPr>
                      <m:t>, </m:t>
                    </m:r>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𝑝</m:t>
                        </m:r>
                      </m:e>
                      <m:sub>
                        <m:r>
                          <a:rPr lang="en-US" sz="2200" b="0" i="1" smtClean="0">
                            <a:solidFill>
                              <a:srgbClr val="FFC000"/>
                            </a:solidFill>
                            <a:latin typeface="Cambria Math" panose="02040503050406030204" pitchFamily="18" charset="0"/>
                          </a:rPr>
                          <m:t>1</m:t>
                        </m:r>
                      </m:sub>
                    </m:sSub>
                    <m:r>
                      <a:rPr lang="en-US" sz="2200" b="0" i="1" smtClean="0">
                        <a:solidFill>
                          <a:srgbClr val="FFC000"/>
                        </a:solidFill>
                        <a:latin typeface="Cambria Math" panose="02040503050406030204" pitchFamily="18" charset="0"/>
                      </a:rPr>
                      <m:t>−</m:t>
                    </m:r>
                    <m:sSub>
                      <m:sSubPr>
                        <m:ctrlPr>
                          <a:rPr lang="en-US" sz="2200" b="0" i="1" smtClean="0">
                            <a:solidFill>
                              <a:srgbClr val="FFC000"/>
                            </a:solidFill>
                            <a:latin typeface="Cambria Math" panose="02040503050406030204" pitchFamily="18" charset="0"/>
                          </a:rPr>
                        </m:ctrlPr>
                      </m:sSubPr>
                      <m:e>
                        <m:r>
                          <a:rPr lang="en-US" sz="2200" b="0" i="1" smtClean="0">
                            <a:solidFill>
                              <a:srgbClr val="FFC000"/>
                            </a:solidFill>
                            <a:latin typeface="Cambria Math" panose="02040503050406030204" pitchFamily="18" charset="0"/>
                          </a:rPr>
                          <m:t>𝑝</m:t>
                        </m:r>
                      </m:e>
                      <m:sub>
                        <m:r>
                          <a:rPr lang="en-US" sz="2200" b="0" i="1" smtClean="0">
                            <a:solidFill>
                              <a:srgbClr val="FFC000"/>
                            </a:solidFill>
                            <a:latin typeface="Cambria Math" panose="02040503050406030204" pitchFamily="18" charset="0"/>
                          </a:rPr>
                          <m:t>2</m:t>
                        </m:r>
                      </m:sub>
                    </m:sSub>
                  </m:oMath>
                </a14:m>
                <a:r>
                  <a:rPr lang="en-US" sz="2200" dirty="0">
                    <a:solidFill>
                      <a:srgbClr val="FFC000"/>
                    </a:solidFill>
                  </a:rPr>
                  <a:t> (point estimate, population parameter) </a:t>
                </a:r>
              </a:p>
              <a:p>
                <a:pPr lvl="1"/>
                <a:r>
                  <a:rPr lang="en-US" sz="2400" dirty="0"/>
                  <a:t>What are the conditions?</a:t>
                </a:r>
              </a:p>
              <a:p>
                <a:pPr lvl="2"/>
                <a:r>
                  <a:rPr lang="en-US" sz="2200" dirty="0">
                    <a:solidFill>
                      <a:srgbClr val="FFC000"/>
                    </a:solidFill>
                  </a:rPr>
                  <a:t>Independence w/in and between groups, &gt;= 10 successes and failures </a:t>
                </a:r>
              </a:p>
              <a:p>
                <a:pPr lvl="1"/>
                <a:r>
                  <a:rPr lang="en-US" sz="2400" dirty="0"/>
                  <a:t>What is the test statistic?</a:t>
                </a:r>
              </a:p>
              <a:p>
                <a:pPr lvl="2"/>
                <a:r>
                  <a:rPr lang="en-US" sz="2200" dirty="0">
                    <a:solidFill>
                      <a:srgbClr val="FFC000"/>
                    </a:solidFill>
                  </a:rPr>
                  <a:t>T-score or Z-score</a:t>
                </a:r>
              </a:p>
              <a:p>
                <a:endParaRPr lang="en-US" sz="2800" dirty="0"/>
              </a:p>
            </p:txBody>
          </p:sp>
        </mc:Choice>
        <mc:Fallback xmlns="">
          <p:sp>
            <p:nvSpPr>
              <p:cNvPr id="3" name="Content Placeholder 2">
                <a:extLst>
                  <a:ext uri="{FF2B5EF4-FFF2-40B4-BE49-F238E27FC236}">
                    <a16:creationId xmlns:a16="http://schemas.microsoft.com/office/drawing/2014/main" id="{33EDABCD-B404-2C8C-A7A6-19DB27D7244B}"/>
                  </a:ext>
                </a:extLst>
              </p:cNvPr>
              <p:cNvSpPr>
                <a:spLocks noGrp="1" noRot="1" noChangeAspect="1" noMove="1" noResize="1" noEditPoints="1" noAdjustHandles="1" noChangeArrowheads="1" noChangeShapeType="1" noTextEdit="1"/>
              </p:cNvSpPr>
              <p:nvPr>
                <p:ph idx="1"/>
              </p:nvPr>
            </p:nvSpPr>
            <p:spPr>
              <a:blipFill>
                <a:blip r:embed="rId2"/>
                <a:stretch>
                  <a:fillRect l="-867" t="-2723"/>
                </a:stretch>
              </a:blipFill>
            </p:spPr>
            <p:txBody>
              <a:bodyPr/>
              <a:lstStyle/>
              <a:p>
                <a:r>
                  <a:rPr lang="en-US">
                    <a:noFill/>
                  </a:rPr>
                  <a:t> </a:t>
                </a:r>
              </a:p>
            </p:txBody>
          </p:sp>
        </mc:Fallback>
      </mc:AlternateContent>
    </p:spTree>
    <p:extLst>
      <p:ext uri="{BB962C8B-B14F-4D97-AF65-F5344CB8AC3E}">
        <p14:creationId xmlns:p14="http://schemas.microsoft.com/office/powerpoint/2010/main" val="33081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56D0-FE28-22A0-B006-85ACE2187DA5}"/>
              </a:ext>
            </a:extLst>
          </p:cNvPr>
          <p:cNvSpPr>
            <a:spLocks noGrp="1"/>
          </p:cNvSpPr>
          <p:nvPr>
            <p:ph type="title"/>
          </p:nvPr>
        </p:nvSpPr>
        <p:spPr/>
        <p:txBody>
          <a:bodyPr/>
          <a:lstStyle/>
          <a:p>
            <a:r>
              <a:rPr lang="en-US" dirty="0"/>
              <a:t>Hand Turkey Time </a:t>
            </a:r>
          </a:p>
        </p:txBody>
      </p:sp>
      <p:pic>
        <p:nvPicPr>
          <p:cNvPr id="5" name="Content Placeholder 4" descr="A paper cut out of a turkey&#10;&#10;Description automatically generated">
            <a:extLst>
              <a:ext uri="{FF2B5EF4-FFF2-40B4-BE49-F238E27FC236}">
                <a16:creationId xmlns:a16="http://schemas.microsoft.com/office/drawing/2014/main" id="{7EA6C1FC-8C79-2BF1-D111-6157D15F27A7}"/>
              </a:ext>
            </a:extLst>
          </p:cNvPr>
          <p:cNvPicPr>
            <a:picLocks noGrp="1" noChangeAspect="1"/>
          </p:cNvPicPr>
          <p:nvPr>
            <p:ph idx="1"/>
          </p:nvPr>
        </p:nvPicPr>
        <p:blipFill>
          <a:blip r:embed="rId2"/>
          <a:stretch>
            <a:fillRect/>
          </a:stretch>
        </p:blipFill>
        <p:spPr>
          <a:xfrm rot="5400000">
            <a:off x="2859207" y="2137995"/>
            <a:ext cx="5064372" cy="3798279"/>
          </a:xfrm>
        </p:spPr>
      </p:pic>
      <p:pic>
        <p:nvPicPr>
          <p:cNvPr id="7" name="Picture 6" descr="A turkey made out of paper&#10;&#10;Description automatically generated">
            <a:extLst>
              <a:ext uri="{FF2B5EF4-FFF2-40B4-BE49-F238E27FC236}">
                <a16:creationId xmlns:a16="http://schemas.microsoft.com/office/drawing/2014/main" id="{4D16ECF6-6D24-D9D1-CAB2-D76B8DB3D010}"/>
              </a:ext>
            </a:extLst>
          </p:cNvPr>
          <p:cNvPicPr>
            <a:picLocks noChangeAspect="1"/>
          </p:cNvPicPr>
          <p:nvPr/>
        </p:nvPicPr>
        <p:blipFill>
          <a:blip r:embed="rId3"/>
          <a:stretch>
            <a:fillRect/>
          </a:stretch>
        </p:blipFill>
        <p:spPr>
          <a:xfrm>
            <a:off x="6292851" y="-156796"/>
            <a:ext cx="5397500" cy="4076700"/>
          </a:xfrm>
          <a:prstGeom prst="rect">
            <a:avLst/>
          </a:prstGeom>
        </p:spPr>
      </p:pic>
      <p:pic>
        <p:nvPicPr>
          <p:cNvPr id="9" name="Picture 8" descr="A hand made of paper&#10;&#10;Description automatically generated">
            <a:extLst>
              <a:ext uri="{FF2B5EF4-FFF2-40B4-BE49-F238E27FC236}">
                <a16:creationId xmlns:a16="http://schemas.microsoft.com/office/drawing/2014/main" id="{28806349-25E1-6659-3608-DCDF4D9730FC}"/>
              </a:ext>
            </a:extLst>
          </p:cNvPr>
          <p:cNvPicPr>
            <a:picLocks noChangeAspect="1"/>
          </p:cNvPicPr>
          <p:nvPr/>
        </p:nvPicPr>
        <p:blipFill>
          <a:blip r:embed="rId4"/>
          <a:stretch>
            <a:fillRect/>
          </a:stretch>
        </p:blipFill>
        <p:spPr>
          <a:xfrm>
            <a:off x="8636733" y="3358663"/>
            <a:ext cx="3492500" cy="3771900"/>
          </a:xfrm>
          <a:prstGeom prst="rect">
            <a:avLst/>
          </a:prstGeom>
        </p:spPr>
      </p:pic>
    </p:spTree>
    <p:extLst>
      <p:ext uri="{BB962C8B-B14F-4D97-AF65-F5344CB8AC3E}">
        <p14:creationId xmlns:p14="http://schemas.microsoft.com/office/powerpoint/2010/main" val="73680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B022-47D7-0FBF-4CBB-E1601AEBD683}"/>
              </a:ext>
            </a:extLst>
          </p:cNvPr>
          <p:cNvSpPr>
            <a:spLocks noGrp="1"/>
          </p:cNvSpPr>
          <p:nvPr>
            <p:ph type="title"/>
          </p:nvPr>
        </p:nvSpPr>
        <p:spPr/>
        <p:txBody>
          <a:bodyPr/>
          <a:lstStyle/>
          <a:p>
            <a:r>
              <a:rPr lang="en-US" dirty="0"/>
              <a:t>Practice Time</a:t>
            </a:r>
          </a:p>
        </p:txBody>
      </p:sp>
      <p:sp>
        <p:nvSpPr>
          <p:cNvPr id="3" name="Content Placeholder 2">
            <a:extLst>
              <a:ext uri="{FF2B5EF4-FFF2-40B4-BE49-F238E27FC236}">
                <a16:creationId xmlns:a16="http://schemas.microsoft.com/office/drawing/2014/main" id="{33EDABCD-B404-2C8C-A7A6-19DB27D7244B}"/>
              </a:ext>
            </a:extLst>
          </p:cNvPr>
          <p:cNvSpPr>
            <a:spLocks noGrp="1"/>
          </p:cNvSpPr>
          <p:nvPr>
            <p:ph idx="1"/>
          </p:nvPr>
        </p:nvSpPr>
        <p:spPr/>
        <p:txBody>
          <a:bodyPr anchor="t">
            <a:normAutofit/>
          </a:bodyPr>
          <a:lstStyle/>
          <a:p>
            <a:pPr marL="0" indent="0">
              <a:buNone/>
            </a:pPr>
            <a:r>
              <a:rPr lang="en-US" sz="2800" dirty="0"/>
              <a:t>The national proportion of left-handed people is 10%. Is the proportion of left-handed people in this class significantly different than the national proportion? </a:t>
            </a:r>
          </a:p>
        </p:txBody>
      </p:sp>
    </p:spTree>
    <p:extLst>
      <p:ext uri="{BB962C8B-B14F-4D97-AF65-F5344CB8AC3E}">
        <p14:creationId xmlns:p14="http://schemas.microsoft.com/office/powerpoint/2010/main" val="1486475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B022-47D7-0FBF-4CBB-E1601AEBD683}"/>
              </a:ext>
            </a:extLst>
          </p:cNvPr>
          <p:cNvSpPr>
            <a:spLocks noGrp="1"/>
          </p:cNvSpPr>
          <p:nvPr>
            <p:ph type="title"/>
          </p:nvPr>
        </p:nvSpPr>
        <p:spPr/>
        <p:txBody>
          <a:bodyPr/>
          <a:lstStyle/>
          <a:p>
            <a:r>
              <a:rPr lang="en-US" dirty="0"/>
              <a:t>Practice Time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EDABCD-B404-2C8C-A7A6-19DB27D7244B}"/>
                  </a:ext>
                </a:extLst>
              </p:cNvPr>
              <p:cNvSpPr>
                <a:spLocks noGrp="1"/>
              </p:cNvSpPr>
              <p:nvPr>
                <p:ph idx="1"/>
              </p:nvPr>
            </p:nvSpPr>
            <p:spPr/>
            <p:txBody>
              <a:bodyPr anchor="t">
                <a:normAutofit/>
              </a:bodyPr>
              <a:lstStyle/>
              <a:p>
                <a:pPr marL="0" indent="0">
                  <a:buNone/>
                </a:pPr>
                <a:r>
                  <a:rPr lang="en-US" sz="2800" dirty="0"/>
                  <a:t>The national proportion of left-handed people is 10%. Is the proportion of left-handed people in this class significantly different than the national proportion? </a:t>
                </a:r>
              </a:p>
              <a:p>
                <a:pPr marL="0" indent="0">
                  <a:buNone/>
                </a:pPr>
                <a:endParaRPr lang="en-US" sz="2800" dirty="0"/>
              </a:p>
              <a:p>
                <a:pPr marL="0" indent="0" algn="just">
                  <a:buNone/>
                </a:pPr>
                <a:r>
                  <a:rPr lang="en-US" sz="3200" dirty="0"/>
                  <a:t>- </a:t>
                </a:r>
                <a:r>
                  <a:rPr lang="en-US" sz="2400" dirty="0"/>
                  <a:t>Hypotheses</a:t>
                </a:r>
                <a:r>
                  <a:rPr lang="en-US" sz="240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𝐴</m:t>
                        </m:r>
                      </m:sub>
                    </m:sSub>
                  </m:oMath>
                </a14:m>
                <a:endParaRPr lang="en-US" sz="3200" dirty="0"/>
              </a:p>
              <a:p>
                <a:pPr marL="0" indent="0">
                  <a:buNone/>
                </a:pPr>
                <a:r>
                  <a:rPr lang="en-US" sz="2400" dirty="0"/>
                  <a:t>- Check Conditions</a:t>
                </a:r>
              </a:p>
              <a:p>
                <a:pPr marL="0" indent="0">
                  <a:buNone/>
                </a:pPr>
                <a:r>
                  <a:rPr lang="en-US" sz="2400" dirty="0"/>
                  <a:t>- Calculate test statistic (t-score)</a:t>
                </a:r>
              </a:p>
              <a:p>
                <a:pPr marL="0" indent="0">
                  <a:buNone/>
                </a:pPr>
                <a:r>
                  <a:rPr lang="en-US" sz="2400" dirty="0"/>
                  <a:t>- Find p-value for that test statistic</a:t>
                </a:r>
              </a:p>
              <a:p>
                <a:pPr marL="0" indent="0">
                  <a:buNone/>
                </a:pPr>
                <a:r>
                  <a:rPr lang="en-US" sz="2400" dirty="0"/>
                  <a:t>- Conclusion  </a:t>
                </a:r>
              </a:p>
              <a:p>
                <a:pPr marL="0" indent="0">
                  <a:buNone/>
                </a:pPr>
                <a:endParaRPr lang="en-US" sz="2800" dirty="0"/>
              </a:p>
            </p:txBody>
          </p:sp>
        </mc:Choice>
        <mc:Fallback>
          <p:sp>
            <p:nvSpPr>
              <p:cNvPr id="3" name="Content Placeholder 2">
                <a:extLst>
                  <a:ext uri="{FF2B5EF4-FFF2-40B4-BE49-F238E27FC236}">
                    <a16:creationId xmlns:a16="http://schemas.microsoft.com/office/drawing/2014/main" id="{33EDABCD-B404-2C8C-A7A6-19DB27D7244B}"/>
                  </a:ext>
                </a:extLst>
              </p:cNvPr>
              <p:cNvSpPr>
                <a:spLocks noGrp="1" noRot="1" noChangeAspect="1" noMove="1" noResize="1" noEditPoints="1" noAdjustHandles="1" noChangeArrowheads="1" noChangeShapeType="1" noTextEdit="1"/>
              </p:cNvSpPr>
              <p:nvPr>
                <p:ph idx="1"/>
              </p:nvPr>
            </p:nvSpPr>
            <p:spPr>
              <a:blipFill>
                <a:blip r:embed="rId2"/>
                <a:stretch>
                  <a:fillRect l="-2080" t="-1980" r="-22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18E8E9C-C8B3-3B24-A7A3-8E2763FBC97A}"/>
                  </a:ext>
                </a:extLst>
              </p:cNvPr>
              <p:cNvSpPr txBox="1"/>
              <p:nvPr/>
            </p:nvSpPr>
            <p:spPr>
              <a:xfrm>
                <a:off x="9261231" y="3278852"/>
                <a:ext cx="1698670"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𝑜𝑏𝑠</m:t>
                          </m:r>
                          <m:r>
                            <a:rPr lang="en-US" b="0" i="1" smtClean="0">
                              <a:latin typeface="Cambria Math" panose="02040503050406030204" pitchFamily="18" charset="0"/>
                            </a:rPr>
                            <m:t> −</m:t>
                          </m:r>
                          <m:r>
                            <a:rPr lang="en-US" b="0" i="1" smtClean="0">
                              <a:latin typeface="Cambria Math" panose="02040503050406030204" pitchFamily="18" charset="0"/>
                            </a:rPr>
                            <m:t>𝑛𝑢𝑙𝑙</m:t>
                          </m:r>
                        </m:num>
                        <m:den>
                          <m:r>
                            <a:rPr lang="en-US" b="0" i="1" smtClean="0">
                              <a:latin typeface="Cambria Math" panose="02040503050406030204" pitchFamily="18" charset="0"/>
                            </a:rPr>
                            <m:t>𝑆𝐸</m:t>
                          </m:r>
                        </m:den>
                      </m:f>
                    </m:oMath>
                  </m:oMathPara>
                </a14:m>
                <a:endParaRPr lang="en-US" dirty="0"/>
              </a:p>
            </p:txBody>
          </p:sp>
        </mc:Choice>
        <mc:Fallback>
          <p:sp>
            <p:nvSpPr>
              <p:cNvPr id="4" name="TextBox 3">
                <a:extLst>
                  <a:ext uri="{FF2B5EF4-FFF2-40B4-BE49-F238E27FC236}">
                    <a16:creationId xmlns:a16="http://schemas.microsoft.com/office/drawing/2014/main" id="{B18E8E9C-C8B3-3B24-A7A3-8E2763FBC97A}"/>
                  </a:ext>
                </a:extLst>
              </p:cNvPr>
              <p:cNvSpPr txBox="1">
                <a:spLocks noRot="1" noChangeAspect="1" noMove="1" noResize="1" noEditPoints="1" noAdjustHandles="1" noChangeArrowheads="1" noChangeShapeType="1" noTextEdit="1"/>
              </p:cNvSpPr>
              <p:nvPr/>
            </p:nvSpPr>
            <p:spPr>
              <a:xfrm>
                <a:off x="9261231" y="3278852"/>
                <a:ext cx="1698670" cy="525978"/>
              </a:xfrm>
              <a:prstGeom prst="rect">
                <a:avLst/>
              </a:prstGeom>
              <a:blipFill>
                <a:blip r:embed="rId3"/>
                <a:stretch>
                  <a:fillRect l="-1481" t="-9524" r="-741"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AF3FCBD-858C-9B12-3E56-E063B78D9AD7}"/>
                  </a:ext>
                </a:extLst>
              </p:cNvPr>
              <p:cNvSpPr txBox="1"/>
              <p:nvPr/>
            </p:nvSpPr>
            <p:spPr>
              <a:xfrm>
                <a:off x="9261231" y="3981949"/>
                <a:ext cx="12065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m:t>
                      </m:r>
                    </m:oMath>
                  </m:oMathPara>
                </a14:m>
                <a:endParaRPr lang="en-US" dirty="0"/>
              </a:p>
            </p:txBody>
          </p:sp>
        </mc:Choice>
        <mc:Fallback>
          <p:sp>
            <p:nvSpPr>
              <p:cNvPr id="5" name="TextBox 4">
                <a:extLst>
                  <a:ext uri="{FF2B5EF4-FFF2-40B4-BE49-F238E27FC236}">
                    <a16:creationId xmlns:a16="http://schemas.microsoft.com/office/drawing/2014/main" id="{4AF3FCBD-858C-9B12-3E56-E063B78D9AD7}"/>
                  </a:ext>
                </a:extLst>
              </p:cNvPr>
              <p:cNvSpPr txBox="1">
                <a:spLocks noRot="1" noChangeAspect="1" noMove="1" noResize="1" noEditPoints="1" noAdjustHandles="1" noChangeArrowheads="1" noChangeShapeType="1" noTextEdit="1"/>
              </p:cNvSpPr>
              <p:nvPr/>
            </p:nvSpPr>
            <p:spPr>
              <a:xfrm>
                <a:off x="9261231" y="3981949"/>
                <a:ext cx="1206549" cy="276999"/>
              </a:xfrm>
              <a:prstGeom prst="rect">
                <a:avLst/>
              </a:prstGeom>
              <a:blipFill>
                <a:blip r:embed="rId4"/>
                <a:stretch>
                  <a:fillRect l="-7292" t="-4348" r="-4167" b="-34783"/>
                </a:stretch>
              </a:blipFill>
            </p:spPr>
            <p:txBody>
              <a:bodyPr/>
              <a:lstStyle/>
              <a:p>
                <a:r>
                  <a:rPr lang="en-US">
                    <a:noFill/>
                  </a:rPr>
                  <a:t> </a:t>
                </a:r>
              </a:p>
            </p:txBody>
          </p:sp>
        </mc:Fallback>
      </mc:AlternateContent>
      <p:pic>
        <p:nvPicPr>
          <p:cNvPr id="6" name="Google Shape;265;p45">
            <a:extLst>
              <a:ext uri="{FF2B5EF4-FFF2-40B4-BE49-F238E27FC236}">
                <a16:creationId xmlns:a16="http://schemas.microsoft.com/office/drawing/2014/main" id="{9A94E178-A88D-C7D5-51BB-B89D296E751B}"/>
              </a:ext>
            </a:extLst>
          </p:cNvPr>
          <p:cNvPicPr preferRelativeResize="0"/>
          <p:nvPr/>
        </p:nvPicPr>
        <p:blipFill>
          <a:blip r:embed="rId5">
            <a:alphaModFix/>
          </a:blip>
          <a:stretch>
            <a:fillRect/>
          </a:stretch>
        </p:blipFill>
        <p:spPr>
          <a:xfrm>
            <a:off x="9261231" y="4436067"/>
            <a:ext cx="1781175" cy="600075"/>
          </a:xfrm>
          <a:prstGeom prst="rect">
            <a:avLst/>
          </a:prstGeom>
          <a:noFill/>
          <a:ln>
            <a:noFill/>
          </a:ln>
        </p:spPr>
      </p:pic>
    </p:spTree>
    <p:extLst>
      <p:ext uri="{BB962C8B-B14F-4D97-AF65-F5344CB8AC3E}">
        <p14:creationId xmlns:p14="http://schemas.microsoft.com/office/powerpoint/2010/main" val="2658108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AB022-47D7-0FBF-4CBB-E1601AEBD683}"/>
              </a:ext>
            </a:extLst>
          </p:cNvPr>
          <p:cNvSpPr>
            <a:spLocks noGrp="1"/>
          </p:cNvSpPr>
          <p:nvPr>
            <p:ph type="title"/>
          </p:nvPr>
        </p:nvSpPr>
        <p:spPr/>
        <p:txBody>
          <a:bodyPr/>
          <a:lstStyle/>
          <a:p>
            <a:r>
              <a:rPr lang="en-US" dirty="0"/>
              <a:t>(Throwback) Practice Time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EDABCD-B404-2C8C-A7A6-19DB27D7244B}"/>
                  </a:ext>
                </a:extLst>
              </p:cNvPr>
              <p:cNvSpPr>
                <a:spLocks noGrp="1"/>
              </p:cNvSpPr>
              <p:nvPr>
                <p:ph idx="1"/>
              </p:nvPr>
            </p:nvSpPr>
            <p:spPr/>
            <p:txBody>
              <a:bodyPr anchor="t">
                <a:normAutofit/>
              </a:bodyPr>
              <a:lstStyle/>
              <a:p>
                <a:pPr marL="0" indent="0">
                  <a:buNone/>
                </a:pPr>
                <a:r>
                  <a:rPr lang="en-US" sz="2800" dirty="0"/>
                  <a:t>The national average hand size (measured from the tip of the longest finger to the bottom of the palm) is 7.2 inches. Is the average hand size of people in this class significantly different than the national average? </a:t>
                </a:r>
              </a:p>
              <a:p>
                <a:pPr marL="0" indent="0">
                  <a:buNone/>
                </a:pPr>
                <a:endParaRPr lang="en-US" sz="2800" dirty="0"/>
              </a:p>
              <a:p>
                <a:pPr marL="0" indent="0" algn="just">
                  <a:buNone/>
                </a:pPr>
                <a:r>
                  <a:rPr lang="en-US" sz="3200" dirty="0"/>
                  <a:t>- </a:t>
                </a:r>
                <a:r>
                  <a:rPr lang="en-US" sz="2400" dirty="0"/>
                  <a:t>Hypotheses</a:t>
                </a:r>
                <a:r>
                  <a:rPr lang="en-US" sz="2400" i="1" dirty="0">
                    <a:latin typeface="Cambria Math" panose="02040503050406030204" pitchFamily="18" charset="0"/>
                  </a:rPr>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𝐴</m:t>
                        </m:r>
                      </m:sub>
                    </m:sSub>
                  </m:oMath>
                </a14:m>
                <a:endParaRPr lang="en-US" sz="3200" dirty="0"/>
              </a:p>
              <a:p>
                <a:pPr marL="0" indent="0">
                  <a:buNone/>
                </a:pPr>
                <a:r>
                  <a:rPr lang="en-US" sz="2400" dirty="0"/>
                  <a:t>- Check Conditions</a:t>
                </a:r>
              </a:p>
              <a:p>
                <a:pPr marL="0" indent="0">
                  <a:buNone/>
                </a:pPr>
                <a:r>
                  <a:rPr lang="en-US" sz="2400" dirty="0"/>
                  <a:t>- Calculate test statistic (t-score)</a:t>
                </a:r>
              </a:p>
              <a:p>
                <a:pPr marL="0" indent="0">
                  <a:buNone/>
                </a:pPr>
                <a:r>
                  <a:rPr lang="en-US" sz="2400" dirty="0"/>
                  <a:t>- Find p-value for that test statistic</a:t>
                </a:r>
              </a:p>
              <a:p>
                <a:pPr marL="0" indent="0">
                  <a:buNone/>
                </a:pPr>
                <a:r>
                  <a:rPr lang="en-US" sz="2400" dirty="0"/>
                  <a:t>- Conclusion  </a:t>
                </a:r>
              </a:p>
              <a:p>
                <a:pPr marL="0" indent="0">
                  <a:buNone/>
                </a:pPr>
                <a:endParaRPr lang="en-US" sz="2800" dirty="0"/>
              </a:p>
            </p:txBody>
          </p:sp>
        </mc:Choice>
        <mc:Fallback>
          <p:sp>
            <p:nvSpPr>
              <p:cNvPr id="3" name="Content Placeholder 2">
                <a:extLst>
                  <a:ext uri="{FF2B5EF4-FFF2-40B4-BE49-F238E27FC236}">
                    <a16:creationId xmlns:a16="http://schemas.microsoft.com/office/drawing/2014/main" id="{33EDABCD-B404-2C8C-A7A6-19DB27D7244B}"/>
                  </a:ext>
                </a:extLst>
              </p:cNvPr>
              <p:cNvSpPr>
                <a:spLocks noGrp="1" noRot="1" noChangeAspect="1" noMove="1" noResize="1" noEditPoints="1" noAdjustHandles="1" noChangeArrowheads="1" noChangeShapeType="1" noTextEdit="1"/>
              </p:cNvSpPr>
              <p:nvPr>
                <p:ph idx="1"/>
              </p:nvPr>
            </p:nvSpPr>
            <p:spPr>
              <a:blipFill>
                <a:blip r:embed="rId2"/>
                <a:stretch>
                  <a:fillRect l="-2080" t="-1980" r="-1560" b="-14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18E8E9C-C8B3-3B24-A7A3-8E2763FBC97A}"/>
                  </a:ext>
                </a:extLst>
              </p:cNvPr>
              <p:cNvSpPr txBox="1"/>
              <p:nvPr/>
            </p:nvSpPr>
            <p:spPr>
              <a:xfrm>
                <a:off x="9261231" y="3278852"/>
                <a:ext cx="1698670"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𝑜𝑏𝑠</m:t>
                          </m:r>
                          <m:r>
                            <a:rPr lang="en-US" b="0" i="1" smtClean="0">
                              <a:latin typeface="Cambria Math" panose="02040503050406030204" pitchFamily="18" charset="0"/>
                            </a:rPr>
                            <m:t> −</m:t>
                          </m:r>
                          <m:r>
                            <a:rPr lang="en-US" b="0" i="1" smtClean="0">
                              <a:latin typeface="Cambria Math" panose="02040503050406030204" pitchFamily="18" charset="0"/>
                            </a:rPr>
                            <m:t>𝑛𝑢𝑙𝑙</m:t>
                          </m:r>
                        </m:num>
                        <m:den>
                          <m:r>
                            <a:rPr lang="en-US" b="0" i="1" smtClean="0">
                              <a:latin typeface="Cambria Math" panose="02040503050406030204" pitchFamily="18" charset="0"/>
                            </a:rPr>
                            <m:t>𝑆𝐸</m:t>
                          </m:r>
                        </m:den>
                      </m:f>
                    </m:oMath>
                  </m:oMathPara>
                </a14:m>
                <a:endParaRPr lang="en-US" dirty="0"/>
              </a:p>
            </p:txBody>
          </p:sp>
        </mc:Choice>
        <mc:Fallback>
          <p:sp>
            <p:nvSpPr>
              <p:cNvPr id="4" name="TextBox 3">
                <a:extLst>
                  <a:ext uri="{FF2B5EF4-FFF2-40B4-BE49-F238E27FC236}">
                    <a16:creationId xmlns:a16="http://schemas.microsoft.com/office/drawing/2014/main" id="{B18E8E9C-C8B3-3B24-A7A3-8E2763FBC97A}"/>
                  </a:ext>
                </a:extLst>
              </p:cNvPr>
              <p:cNvSpPr txBox="1">
                <a:spLocks noRot="1" noChangeAspect="1" noMove="1" noResize="1" noEditPoints="1" noAdjustHandles="1" noChangeArrowheads="1" noChangeShapeType="1" noTextEdit="1"/>
              </p:cNvSpPr>
              <p:nvPr/>
            </p:nvSpPr>
            <p:spPr>
              <a:xfrm>
                <a:off x="9261231" y="3278852"/>
                <a:ext cx="1698670" cy="525978"/>
              </a:xfrm>
              <a:prstGeom prst="rect">
                <a:avLst/>
              </a:prstGeom>
              <a:blipFill>
                <a:blip r:embed="rId3"/>
                <a:stretch>
                  <a:fillRect l="-1481" t="-9524" r="-741"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AF3FCBD-858C-9B12-3E56-E063B78D9AD7}"/>
                  </a:ext>
                </a:extLst>
              </p:cNvPr>
              <p:cNvSpPr txBox="1"/>
              <p:nvPr/>
            </p:nvSpPr>
            <p:spPr>
              <a:xfrm>
                <a:off x="9261231" y="3981949"/>
                <a:ext cx="12065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−1</m:t>
                      </m:r>
                    </m:oMath>
                  </m:oMathPara>
                </a14:m>
                <a:endParaRPr lang="en-US" dirty="0"/>
              </a:p>
            </p:txBody>
          </p:sp>
        </mc:Choice>
        <mc:Fallback>
          <p:sp>
            <p:nvSpPr>
              <p:cNvPr id="5" name="TextBox 4">
                <a:extLst>
                  <a:ext uri="{FF2B5EF4-FFF2-40B4-BE49-F238E27FC236}">
                    <a16:creationId xmlns:a16="http://schemas.microsoft.com/office/drawing/2014/main" id="{4AF3FCBD-858C-9B12-3E56-E063B78D9AD7}"/>
                  </a:ext>
                </a:extLst>
              </p:cNvPr>
              <p:cNvSpPr txBox="1">
                <a:spLocks noRot="1" noChangeAspect="1" noMove="1" noResize="1" noEditPoints="1" noAdjustHandles="1" noChangeArrowheads="1" noChangeShapeType="1" noTextEdit="1"/>
              </p:cNvSpPr>
              <p:nvPr/>
            </p:nvSpPr>
            <p:spPr>
              <a:xfrm>
                <a:off x="9261231" y="3981949"/>
                <a:ext cx="1206549" cy="276999"/>
              </a:xfrm>
              <a:prstGeom prst="rect">
                <a:avLst/>
              </a:prstGeom>
              <a:blipFill>
                <a:blip r:embed="rId4"/>
                <a:stretch>
                  <a:fillRect l="-7292" t="-4348" r="-4167"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47B543D-10F9-5334-9146-89358C9C2321}"/>
                  </a:ext>
                </a:extLst>
              </p:cNvPr>
              <p:cNvSpPr txBox="1"/>
              <p:nvPr/>
            </p:nvSpPr>
            <p:spPr>
              <a:xfrm>
                <a:off x="9261231" y="4436067"/>
                <a:ext cx="911596" cy="5261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oMath>
                  </m:oMathPara>
                </a14:m>
                <a:endParaRPr lang="en-US" dirty="0"/>
              </a:p>
            </p:txBody>
          </p:sp>
        </mc:Choice>
        <mc:Fallback>
          <p:sp>
            <p:nvSpPr>
              <p:cNvPr id="9" name="TextBox 8">
                <a:extLst>
                  <a:ext uri="{FF2B5EF4-FFF2-40B4-BE49-F238E27FC236}">
                    <a16:creationId xmlns:a16="http://schemas.microsoft.com/office/drawing/2014/main" id="{847B543D-10F9-5334-9146-89358C9C2321}"/>
                  </a:ext>
                </a:extLst>
              </p:cNvPr>
              <p:cNvSpPr txBox="1">
                <a:spLocks noRot="1" noChangeAspect="1" noMove="1" noResize="1" noEditPoints="1" noAdjustHandles="1" noChangeArrowheads="1" noChangeShapeType="1" noTextEdit="1"/>
              </p:cNvSpPr>
              <p:nvPr/>
            </p:nvSpPr>
            <p:spPr>
              <a:xfrm>
                <a:off x="9261231" y="4436067"/>
                <a:ext cx="911596" cy="526170"/>
              </a:xfrm>
              <a:prstGeom prst="rect">
                <a:avLst/>
              </a:prstGeom>
              <a:blipFill>
                <a:blip r:embed="rId5"/>
                <a:stretch>
                  <a:fillRect l="-5479" t="-2381" r="-1370" b="-23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262011C-09E7-449D-8EFA-1281F2E5958A}"/>
                  </a:ext>
                </a:extLst>
              </p:cNvPr>
              <p:cNvSpPr txBox="1"/>
              <p:nvPr/>
            </p:nvSpPr>
            <p:spPr>
              <a:xfrm>
                <a:off x="9261231" y="5145335"/>
                <a:ext cx="2029145"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𝑛</m:t>
                              </m:r>
                              <m:r>
                                <a:rPr lang="en-US" b="0" i="1" smtClean="0">
                                  <a:latin typeface="Cambria Math" panose="02040503050406030204" pitchFamily="18" charset="0"/>
                                </a:rPr>
                                <m:t>−1</m:t>
                              </m:r>
                            </m:den>
                          </m:f>
                        </m:e>
                      </m:rad>
                    </m:oMath>
                  </m:oMathPara>
                </a14:m>
                <a:endParaRPr lang="en-US" dirty="0"/>
              </a:p>
            </p:txBody>
          </p:sp>
        </mc:Choice>
        <mc:Fallback>
          <p:sp>
            <p:nvSpPr>
              <p:cNvPr id="10" name="TextBox 9">
                <a:extLst>
                  <a:ext uri="{FF2B5EF4-FFF2-40B4-BE49-F238E27FC236}">
                    <a16:creationId xmlns:a16="http://schemas.microsoft.com/office/drawing/2014/main" id="{8262011C-09E7-449D-8EFA-1281F2E5958A}"/>
                  </a:ext>
                </a:extLst>
              </p:cNvPr>
              <p:cNvSpPr txBox="1">
                <a:spLocks noRot="1" noChangeAspect="1" noMove="1" noResize="1" noEditPoints="1" noAdjustHandles="1" noChangeArrowheads="1" noChangeShapeType="1" noTextEdit="1"/>
              </p:cNvSpPr>
              <p:nvPr/>
            </p:nvSpPr>
            <p:spPr>
              <a:xfrm>
                <a:off x="9261231" y="5145335"/>
                <a:ext cx="2029145" cy="818366"/>
              </a:xfrm>
              <a:prstGeom prst="rect">
                <a:avLst/>
              </a:prstGeom>
              <a:blipFill>
                <a:blip r:embed="rId6"/>
                <a:stretch>
                  <a:fillRect l="-625" t="-38462" b="-35385"/>
                </a:stretch>
              </a:blipFill>
            </p:spPr>
            <p:txBody>
              <a:bodyPr/>
              <a:lstStyle/>
              <a:p>
                <a:r>
                  <a:rPr lang="en-US">
                    <a:noFill/>
                  </a:rPr>
                  <a:t> </a:t>
                </a:r>
              </a:p>
            </p:txBody>
          </p:sp>
        </mc:Fallback>
      </mc:AlternateContent>
    </p:spTree>
    <p:extLst>
      <p:ext uri="{BB962C8B-B14F-4D97-AF65-F5344CB8AC3E}">
        <p14:creationId xmlns:p14="http://schemas.microsoft.com/office/powerpoint/2010/main" val="1087799137"/>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50</TotalTime>
  <Words>383</Words>
  <Application>Microsoft Macintosh PowerPoint</Application>
  <PresentationFormat>Widescreen</PresentationFormat>
  <Paragraphs>56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Cambria Math</vt:lpstr>
      <vt:lpstr>Corbel</vt:lpstr>
      <vt:lpstr>Wingdings 2</vt:lpstr>
      <vt:lpstr>Frame</vt:lpstr>
      <vt:lpstr>Practicing Inference</vt:lpstr>
      <vt:lpstr>Plan for Today</vt:lpstr>
      <vt:lpstr>So far…</vt:lpstr>
      <vt:lpstr>So far…</vt:lpstr>
      <vt:lpstr>Hand Turkey Time </vt:lpstr>
      <vt:lpstr>Practice Time</vt:lpstr>
      <vt:lpstr>Practice Time</vt:lpstr>
      <vt:lpstr>(Throwback) Practice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Collecting Data</dc:title>
  <dc:creator>Mosca, Ab</dc:creator>
  <cp:lastModifiedBy>Mosca, Ab E.</cp:lastModifiedBy>
  <cp:revision>7</cp:revision>
  <dcterms:created xsi:type="dcterms:W3CDTF">2023-07-27T13:51:22Z</dcterms:created>
  <dcterms:modified xsi:type="dcterms:W3CDTF">2023-11-21T12:37:21Z</dcterms:modified>
</cp:coreProperties>
</file>